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57" r:id="rId4"/>
    <p:sldId id="258" r:id="rId5"/>
    <p:sldId id="265" r:id="rId6"/>
    <p:sldId id="259" r:id="rId7"/>
    <p:sldId id="266" r:id="rId8"/>
    <p:sldId id="260" r:id="rId9"/>
    <p:sldId id="261" r:id="rId10"/>
    <p:sldId id="262" r:id="rId11"/>
    <p:sldId id="26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575AE3A5-B526-49C9-9412-FB5E67CE9337}" type="datetimeFigureOut">
              <a:rPr lang="en-US" smtClean="0"/>
              <a:pPr/>
              <a:t>4/15/2013</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A6A3283-EBDB-4717-85AC-92F722C4B4F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75AE3A5-B526-49C9-9412-FB5E67CE9337}" type="datetimeFigureOut">
              <a:rPr lang="en-US" smtClean="0"/>
              <a:pPr/>
              <a:t>4/15/2013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A3283-EBDB-4717-85AC-92F722C4B4F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75AE3A5-B526-49C9-9412-FB5E67CE9337}" type="datetimeFigureOut">
              <a:rPr lang="en-US" smtClean="0"/>
              <a:pPr/>
              <a:t>4/15/2013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A3283-EBDB-4717-85AC-92F722C4B4F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575AE3A5-B526-49C9-9412-FB5E67CE9337}" type="datetimeFigureOut">
              <a:rPr lang="en-US" smtClean="0"/>
              <a:pPr/>
              <a:t>4/15/2013</a:t>
            </a:fld>
            <a:endParaRPr lang="en-US"/>
          </a:p>
        </p:txBody>
      </p:sp>
      <p:sp>
        <p:nvSpPr>
          <p:cNvPr id="9" name="Slide Number Placeholder 8"/>
          <p:cNvSpPr>
            <a:spLocks noGrp="1"/>
          </p:cNvSpPr>
          <p:nvPr>
            <p:ph type="sldNum" sz="quarter" idx="15"/>
          </p:nvPr>
        </p:nvSpPr>
        <p:spPr/>
        <p:txBody>
          <a:bodyPr rtlCol="0"/>
          <a:lstStyle/>
          <a:p>
            <a:fld id="{BA6A3283-EBDB-4717-85AC-92F722C4B4FD}"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575AE3A5-B526-49C9-9412-FB5E67CE9337}" type="datetimeFigureOut">
              <a:rPr lang="en-US" smtClean="0"/>
              <a:pPr/>
              <a:t>4/15/2013</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A6A3283-EBDB-4717-85AC-92F722C4B4F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75AE3A5-B526-49C9-9412-FB5E67CE9337}" type="datetimeFigureOut">
              <a:rPr lang="en-US" smtClean="0"/>
              <a:pPr/>
              <a:t>4/15/2013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6A3283-EBDB-4717-85AC-92F722C4B4FD}"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575AE3A5-B526-49C9-9412-FB5E67CE9337}" type="datetimeFigureOut">
              <a:rPr lang="en-US" smtClean="0"/>
              <a:pPr/>
              <a:t>4/15/2013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6A3283-EBDB-4717-85AC-92F722C4B4FD}"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575AE3A5-B526-49C9-9412-FB5E67CE9337}" type="datetimeFigureOut">
              <a:rPr lang="en-US" smtClean="0"/>
              <a:pPr/>
              <a:t>4/15/2013</a:t>
            </a:fld>
            <a:endParaRPr lang="en-US"/>
          </a:p>
        </p:txBody>
      </p:sp>
      <p:sp>
        <p:nvSpPr>
          <p:cNvPr id="7" name="Slide Number Placeholder 6"/>
          <p:cNvSpPr>
            <a:spLocks noGrp="1"/>
          </p:cNvSpPr>
          <p:nvPr>
            <p:ph type="sldNum" sz="quarter" idx="11"/>
          </p:nvPr>
        </p:nvSpPr>
        <p:spPr/>
        <p:txBody>
          <a:bodyPr rtlCol="0"/>
          <a:lstStyle/>
          <a:p>
            <a:fld id="{BA6A3283-EBDB-4717-85AC-92F722C4B4FD}"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5AE3A5-B526-49C9-9412-FB5E67CE9337}" type="datetimeFigureOut">
              <a:rPr lang="en-US" smtClean="0"/>
              <a:pPr/>
              <a:t>4/15/2013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6A3283-EBDB-4717-85AC-92F722C4B4F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575AE3A5-B526-49C9-9412-FB5E67CE9337}" type="datetimeFigureOut">
              <a:rPr lang="en-US" smtClean="0"/>
              <a:pPr/>
              <a:t>4/15/2013</a:t>
            </a:fld>
            <a:endParaRPr lang="en-US"/>
          </a:p>
        </p:txBody>
      </p:sp>
      <p:sp>
        <p:nvSpPr>
          <p:cNvPr id="22" name="Slide Number Placeholder 21"/>
          <p:cNvSpPr>
            <a:spLocks noGrp="1"/>
          </p:cNvSpPr>
          <p:nvPr>
            <p:ph type="sldNum" sz="quarter" idx="15"/>
          </p:nvPr>
        </p:nvSpPr>
        <p:spPr/>
        <p:txBody>
          <a:bodyPr rtlCol="0"/>
          <a:lstStyle/>
          <a:p>
            <a:fld id="{BA6A3283-EBDB-4717-85AC-92F722C4B4FD}"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575AE3A5-B526-49C9-9412-FB5E67CE9337}" type="datetimeFigureOut">
              <a:rPr lang="en-US" smtClean="0"/>
              <a:pPr/>
              <a:t>4/15/2013</a:t>
            </a:fld>
            <a:endParaRPr lang="en-US"/>
          </a:p>
        </p:txBody>
      </p:sp>
      <p:sp>
        <p:nvSpPr>
          <p:cNvPr id="18" name="Slide Number Placeholder 17"/>
          <p:cNvSpPr>
            <a:spLocks noGrp="1"/>
          </p:cNvSpPr>
          <p:nvPr>
            <p:ph type="sldNum" sz="quarter" idx="11"/>
          </p:nvPr>
        </p:nvSpPr>
        <p:spPr/>
        <p:txBody>
          <a:bodyPr rtlCol="0"/>
          <a:lstStyle/>
          <a:p>
            <a:fld id="{BA6A3283-EBDB-4717-85AC-92F722C4B4FD}"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75AE3A5-B526-49C9-9412-FB5E67CE9337}" type="datetimeFigureOut">
              <a:rPr lang="en-US" smtClean="0"/>
              <a:pPr/>
              <a:t>4/15/2013</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A6A3283-EBDB-4717-85AC-92F722C4B4F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4000" dirty="0" smtClean="0"/>
              <a:t>MANUAL DIPSTICK URINALYSIS</a:t>
            </a:r>
            <a:endParaRPr lang="en-US" sz="4000" dirty="0"/>
          </a:p>
        </p:txBody>
      </p:sp>
      <p:sp>
        <p:nvSpPr>
          <p:cNvPr id="3" name="Subtitle 2"/>
          <p:cNvSpPr>
            <a:spLocks noGrp="1"/>
          </p:cNvSpPr>
          <p:nvPr>
            <p:ph type="subTitle" idx="1"/>
          </p:nvPr>
        </p:nvSpPr>
        <p:spPr/>
        <p:txBody>
          <a:bodyPr/>
          <a:lstStyle/>
          <a:p>
            <a:pPr algn="ctr"/>
            <a:r>
              <a:rPr lang="en-US" dirty="0" smtClean="0">
                <a:solidFill>
                  <a:schemeClr val="tx1"/>
                </a:solidFill>
              </a:rPr>
              <a:t>Siemens </a:t>
            </a:r>
            <a:r>
              <a:rPr lang="en-US" dirty="0" err="1" smtClean="0">
                <a:solidFill>
                  <a:schemeClr val="tx1"/>
                </a:solidFill>
              </a:rPr>
              <a:t>Multistix</a:t>
            </a:r>
            <a:r>
              <a:rPr lang="en-US" dirty="0" smtClean="0">
                <a:solidFill>
                  <a:schemeClr val="tx1"/>
                </a:solidFill>
              </a:rPr>
              <a:t> 10 SG Reagent strips for urinalysis</a:t>
            </a:r>
            <a:endParaRPr lang="en-US" dirty="0">
              <a:solidFill>
                <a:schemeClr val="tx1"/>
              </a:solidFill>
            </a:endParaRPr>
          </a:p>
        </p:txBody>
      </p:sp>
      <p:pic>
        <p:nvPicPr>
          <p:cNvPr id="5" name="Picture 4" descr="manual dipstick.jpg"/>
          <p:cNvPicPr>
            <a:picLocks noChangeAspect="1"/>
          </p:cNvPicPr>
          <p:nvPr/>
        </p:nvPicPr>
        <p:blipFill>
          <a:blip r:embed="rId2" cstate="print"/>
          <a:stretch>
            <a:fillRect/>
          </a:stretch>
        </p:blipFill>
        <p:spPr>
          <a:xfrm>
            <a:off x="2895600" y="685800"/>
            <a:ext cx="4343400" cy="2857500"/>
          </a:xfrm>
          <a:prstGeom prst="rect">
            <a:avLst/>
          </a:prstGeom>
          <a:ln>
            <a:noFill/>
          </a:ln>
          <a:effectLst>
            <a:outerShdw blurRad="292100" dist="139700" dir="2700000" algn="tl" rotWithShape="0">
              <a:srgbClr val="333333">
                <a:alpha val="65000"/>
              </a:srgbClr>
            </a:outerShdw>
          </a:effectLst>
        </p:spPr>
      </p:pic>
      <p:pic>
        <p:nvPicPr>
          <p:cNvPr id="6" name="Picture 5" descr="Siemens.jpg"/>
          <p:cNvPicPr>
            <a:picLocks noChangeAspect="1"/>
          </p:cNvPicPr>
          <p:nvPr/>
        </p:nvPicPr>
        <p:blipFill>
          <a:blip r:embed="rId3" cstate="print"/>
          <a:stretch>
            <a:fillRect/>
          </a:stretch>
        </p:blipFill>
        <p:spPr>
          <a:xfrm>
            <a:off x="4495800" y="5867400"/>
            <a:ext cx="1428750" cy="33337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DOCUMENTATION OF RESULTS:</a:t>
            </a:r>
            <a:endParaRPr lang="en-US" dirty="0"/>
          </a:p>
        </p:txBody>
      </p:sp>
      <p:sp>
        <p:nvSpPr>
          <p:cNvPr id="3" name="Content Placeholder 2"/>
          <p:cNvSpPr>
            <a:spLocks noGrp="1"/>
          </p:cNvSpPr>
          <p:nvPr>
            <p:ph sz="quarter" idx="1"/>
          </p:nvPr>
        </p:nvSpPr>
        <p:spPr/>
        <p:txBody>
          <a:bodyPr/>
          <a:lstStyle/>
          <a:p>
            <a:r>
              <a:rPr lang="en-US" dirty="0" smtClean="0"/>
              <a:t>Manual dipstick results must be documented.  A functional audit trial must be maintained that allows retrieval of results.</a:t>
            </a:r>
          </a:p>
          <a:p>
            <a:pPr>
              <a:buNone/>
            </a:pPr>
            <a:endParaRPr lang="en-US" sz="2000" b="1" u="sng" dirty="0" smtClean="0"/>
          </a:p>
          <a:p>
            <a:pPr marL="822960" lvl="1" indent="-457200">
              <a:buFont typeface="+mj-lt"/>
              <a:buAutoNum type="alphaLcParenR"/>
            </a:pPr>
            <a:r>
              <a:rPr lang="en-US" sz="2000" b="1" dirty="0" smtClean="0"/>
              <a:t>All results </a:t>
            </a:r>
            <a:r>
              <a:rPr lang="en-US" sz="2000" dirty="0" smtClean="0"/>
              <a:t>must be recorded on the patient test log.</a:t>
            </a:r>
          </a:p>
          <a:p>
            <a:pPr marL="822960" lvl="1" indent="-457200">
              <a:buFont typeface="+mj-lt"/>
              <a:buAutoNum type="alphaLcParenR"/>
            </a:pPr>
            <a:r>
              <a:rPr lang="en-US" sz="2000" dirty="0" smtClean="0"/>
              <a:t>Document date test was performed.</a:t>
            </a:r>
          </a:p>
          <a:p>
            <a:pPr marL="822960" lvl="1" indent="-457200">
              <a:buFont typeface="+mj-lt"/>
              <a:buAutoNum type="alphaLcParenR"/>
            </a:pPr>
            <a:r>
              <a:rPr lang="en-US" sz="2000" dirty="0" smtClean="0"/>
              <a:t>Record patient initials, medical record number, and sign/symptom.</a:t>
            </a:r>
          </a:p>
          <a:p>
            <a:pPr marL="822960" lvl="1" indent="-457200">
              <a:buFont typeface="+mj-lt"/>
              <a:buAutoNum type="alphaLcParenR"/>
            </a:pPr>
            <a:r>
              <a:rPr lang="en-US" sz="2000" dirty="0" smtClean="0"/>
              <a:t>The initials of the point of care testing personnel performing patient testing must be documented on log.</a:t>
            </a:r>
          </a:p>
          <a:p>
            <a:pPr marL="822960" lvl="1" indent="-457200">
              <a:buFont typeface="+mj-lt"/>
              <a:buAutoNum type="alphaLcParenR"/>
            </a:pPr>
            <a:r>
              <a:rPr lang="en-US" sz="2000" dirty="0" smtClean="0"/>
              <a:t>Results must be entered into EHR or RPMS.</a:t>
            </a:r>
          </a:p>
          <a:p>
            <a:pPr marL="457200" indent="-457200">
              <a:buNone/>
            </a:pPr>
            <a:endParaRPr lang="en-US" sz="17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QUALITY CONTROL:</a:t>
            </a:r>
            <a:endParaRPr lang="en-US" dirty="0"/>
          </a:p>
        </p:txBody>
      </p:sp>
      <p:sp>
        <p:nvSpPr>
          <p:cNvPr id="3" name="Content Placeholder 2"/>
          <p:cNvSpPr>
            <a:spLocks noGrp="1"/>
          </p:cNvSpPr>
          <p:nvPr>
            <p:ph sz="quarter" idx="1"/>
          </p:nvPr>
        </p:nvSpPr>
        <p:spPr/>
        <p:txBody>
          <a:bodyPr/>
          <a:lstStyle/>
          <a:p>
            <a:pPr marL="457200" indent="-457200">
              <a:buFont typeface="+mj-lt"/>
              <a:buAutoNum type="arabicPeriod"/>
            </a:pPr>
            <a:r>
              <a:rPr lang="en-US" dirty="0" smtClean="0"/>
              <a:t>The performance of the reagent strips </a:t>
            </a:r>
            <a:r>
              <a:rPr lang="en-US" b="1" dirty="0" smtClean="0"/>
              <a:t>MUST</a:t>
            </a:r>
            <a:r>
              <a:rPr lang="en-US" dirty="0" smtClean="0"/>
              <a:t> be confirmed by testing with Negative and Positive QC material </a:t>
            </a:r>
            <a:r>
              <a:rPr lang="en-US" b="1" dirty="0" smtClean="0"/>
              <a:t>whenever a new bottle is first opened.</a:t>
            </a:r>
          </a:p>
          <a:p>
            <a:pPr marL="457200" indent="-457200">
              <a:buFont typeface="+mj-lt"/>
              <a:buAutoNum type="arabicPeriod"/>
            </a:pPr>
            <a:r>
              <a:rPr lang="en-US" dirty="0" smtClean="0"/>
              <a:t>Thereafter, quality control </a:t>
            </a:r>
            <a:r>
              <a:rPr lang="en-US" b="1" u="sng" dirty="0" smtClean="0"/>
              <a:t>must be</a:t>
            </a:r>
            <a:r>
              <a:rPr lang="en-US" dirty="0" smtClean="0"/>
              <a:t> performed </a:t>
            </a:r>
            <a:r>
              <a:rPr lang="en-US" b="1" dirty="0" smtClean="0"/>
              <a:t>weekly.</a:t>
            </a:r>
          </a:p>
          <a:p>
            <a:pPr marL="457200" indent="-457200">
              <a:buFont typeface="+mj-lt"/>
              <a:buAutoNum type="arabicPeriod"/>
            </a:pPr>
            <a:r>
              <a:rPr lang="en-US" dirty="0" smtClean="0"/>
              <a:t>Water </a:t>
            </a:r>
            <a:r>
              <a:rPr lang="en-US" b="1" dirty="0" smtClean="0"/>
              <a:t>should NOT </a:t>
            </a:r>
            <a:r>
              <a:rPr lang="en-US" dirty="0" smtClean="0"/>
              <a:t>be used as a Negative control.</a:t>
            </a:r>
          </a:p>
          <a:p>
            <a:pPr marL="457200" indent="-457200">
              <a:buFont typeface="+mj-lt"/>
              <a:buAutoNum type="arabicPeriod"/>
            </a:pPr>
            <a:r>
              <a:rPr lang="en-US" dirty="0" smtClean="0"/>
              <a:t>A designated nursing staff </a:t>
            </a:r>
            <a:r>
              <a:rPr lang="en-US" dirty="0" smtClean="0"/>
              <a:t>will perform required QC.  QC results will be documented on the QC log.</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Manual Dipstick Urinalysis</a:t>
            </a:r>
            <a:endParaRPr lang="en-US" sz="3600" dirty="0"/>
          </a:p>
        </p:txBody>
      </p:sp>
      <p:sp>
        <p:nvSpPr>
          <p:cNvPr id="3" name="Content Placeholder 2"/>
          <p:cNvSpPr>
            <a:spLocks noGrp="1"/>
          </p:cNvSpPr>
          <p:nvPr>
            <p:ph sz="quarter" idx="1"/>
          </p:nvPr>
        </p:nvSpPr>
        <p:spPr/>
        <p:txBody>
          <a:bodyPr/>
          <a:lstStyle/>
          <a:p>
            <a:r>
              <a:rPr lang="en-US" dirty="0" smtClean="0"/>
              <a:t>Bayer Reagent Strips are for professional use in point of care.  The strips are intended for use in at-risk patient groups to assist diagnosis in the following areas:</a:t>
            </a:r>
          </a:p>
          <a:p>
            <a:pPr lvl="1"/>
            <a:r>
              <a:rPr lang="en-US" dirty="0" smtClean="0"/>
              <a:t>Kidney function</a:t>
            </a:r>
          </a:p>
          <a:p>
            <a:pPr lvl="1"/>
            <a:r>
              <a:rPr lang="en-US" dirty="0" smtClean="0"/>
              <a:t>Urinary tract infections</a:t>
            </a:r>
          </a:p>
          <a:p>
            <a:pPr lvl="1"/>
            <a:r>
              <a:rPr lang="en-US" dirty="0" smtClean="0"/>
              <a:t>Carbohydrate metabolism</a:t>
            </a:r>
          </a:p>
          <a:p>
            <a:pPr lvl="1"/>
            <a:r>
              <a:rPr lang="en-US" dirty="0" smtClean="0"/>
              <a:t>Liver function</a:t>
            </a:r>
          </a:p>
          <a:p>
            <a:r>
              <a:rPr lang="en-US" dirty="0" smtClean="0"/>
              <a:t>The strip also measures physical characteristics, including acid-base balance and urine concentration.</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DESCRIPTION</a:t>
            </a:r>
            <a:endParaRPr lang="en-US" dirty="0"/>
          </a:p>
        </p:txBody>
      </p:sp>
      <p:sp>
        <p:nvSpPr>
          <p:cNvPr id="3" name="Content Placeholder 2"/>
          <p:cNvSpPr>
            <a:spLocks noGrp="1"/>
          </p:cNvSpPr>
          <p:nvPr>
            <p:ph sz="quarter" idx="1"/>
          </p:nvPr>
        </p:nvSpPr>
        <p:spPr/>
        <p:txBody>
          <a:bodyPr/>
          <a:lstStyle/>
          <a:p>
            <a:r>
              <a:rPr lang="en-US" dirty="0" smtClean="0"/>
              <a:t>The reagent test areas on Siemens Diagnostics Reagent Strips are ready to use upon removal from the bottle and the entire reagent strip is disposable. The strips may be read visually, requiring no additional laboratory equipment for testing. Certain configurations of strips may also be read instrumentally, using the </a:t>
            </a:r>
            <a:r>
              <a:rPr lang="en-US" dirty="0" err="1" smtClean="0"/>
              <a:t>Clinitek</a:t>
            </a:r>
            <a:r>
              <a:rPr lang="en-US" dirty="0" smtClean="0"/>
              <a:t>(R) family of Urine Chemistry Analyzers and the appropriate Program Module or Program Card. </a:t>
            </a:r>
            <a:br>
              <a:rPr lang="en-US" dirty="0" smtClean="0"/>
            </a:br>
            <a:r>
              <a:rPr lang="en-US" dirty="0" smtClean="0"/>
              <a:t/>
            </a:r>
            <a:br>
              <a:rPr lang="en-US" dirty="0" smtClean="0"/>
            </a:br>
            <a:endParaRPr lang="en-US" dirty="0"/>
          </a:p>
        </p:txBody>
      </p:sp>
      <p:pic>
        <p:nvPicPr>
          <p:cNvPr id="4" name="Picture 3" descr="strip_ca6.jpg"/>
          <p:cNvPicPr>
            <a:picLocks noChangeAspect="1"/>
          </p:cNvPicPr>
          <p:nvPr/>
        </p:nvPicPr>
        <p:blipFill>
          <a:blip r:embed="rId2" cstate="print"/>
          <a:stretch>
            <a:fillRect/>
          </a:stretch>
        </p:blipFill>
        <p:spPr>
          <a:xfrm>
            <a:off x="1905000" y="5181600"/>
            <a:ext cx="4362450" cy="13716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67600" cy="1219200"/>
          </a:xfrm>
        </p:spPr>
        <p:txBody>
          <a:bodyPr>
            <a:normAutofit fontScale="90000"/>
          </a:bodyPr>
          <a:lstStyle/>
          <a:p>
            <a:pPr algn="ctr"/>
            <a:r>
              <a:rPr lang="en-US" dirty="0" smtClean="0"/>
              <a:t/>
            </a:r>
            <a:br>
              <a:rPr lang="en-US" dirty="0" smtClean="0"/>
            </a:br>
            <a:r>
              <a:rPr lang="en-US" sz="3600" b="1" dirty="0" smtClean="0"/>
              <a:t>Reagent Strips for Urinalysis tests for:</a:t>
            </a:r>
            <a:endParaRPr lang="en-US" sz="3600" dirty="0"/>
          </a:p>
        </p:txBody>
      </p:sp>
      <p:sp>
        <p:nvSpPr>
          <p:cNvPr id="3" name="Content Placeholder 2"/>
          <p:cNvSpPr>
            <a:spLocks noGrp="1"/>
          </p:cNvSpPr>
          <p:nvPr>
            <p:ph sz="quarter" idx="1"/>
          </p:nvPr>
        </p:nvSpPr>
        <p:spPr>
          <a:xfrm>
            <a:off x="457200" y="1371600"/>
            <a:ext cx="7467600" cy="5102352"/>
          </a:xfrm>
        </p:spPr>
        <p:txBody>
          <a:bodyPr>
            <a:normAutofit/>
          </a:bodyPr>
          <a:lstStyle/>
          <a:p>
            <a:r>
              <a:rPr lang="en-US" dirty="0" smtClean="0"/>
              <a:t>Glucose</a:t>
            </a:r>
          </a:p>
          <a:p>
            <a:r>
              <a:rPr lang="en-US" dirty="0" err="1" smtClean="0"/>
              <a:t>Bilirubin</a:t>
            </a:r>
            <a:endParaRPr lang="en-US" dirty="0" smtClean="0"/>
          </a:p>
          <a:p>
            <a:r>
              <a:rPr lang="en-US" dirty="0" err="1" smtClean="0"/>
              <a:t>Ketone</a:t>
            </a:r>
            <a:r>
              <a:rPr lang="en-US" dirty="0" smtClean="0"/>
              <a:t> (</a:t>
            </a:r>
            <a:r>
              <a:rPr lang="en-US" dirty="0" err="1" smtClean="0"/>
              <a:t>Acetoacetic</a:t>
            </a:r>
            <a:r>
              <a:rPr lang="en-US" dirty="0" smtClean="0"/>
              <a:t> Acid)</a:t>
            </a:r>
          </a:p>
          <a:p>
            <a:r>
              <a:rPr lang="en-US" dirty="0" smtClean="0"/>
              <a:t>Specific Gravity</a:t>
            </a:r>
          </a:p>
          <a:p>
            <a:r>
              <a:rPr lang="en-US" dirty="0" smtClean="0"/>
              <a:t>Blood</a:t>
            </a:r>
          </a:p>
          <a:p>
            <a:r>
              <a:rPr lang="en-US" dirty="0" smtClean="0"/>
              <a:t>pH</a:t>
            </a:r>
          </a:p>
          <a:p>
            <a:r>
              <a:rPr lang="en-US" dirty="0" smtClean="0"/>
              <a:t>Protein</a:t>
            </a:r>
          </a:p>
          <a:p>
            <a:r>
              <a:rPr lang="en-US" dirty="0" err="1" smtClean="0"/>
              <a:t>Urobilinogen</a:t>
            </a:r>
            <a:endParaRPr lang="en-US" dirty="0" smtClean="0"/>
          </a:p>
          <a:p>
            <a:r>
              <a:rPr lang="en-US" dirty="0" smtClean="0"/>
              <a:t>Nitrite</a:t>
            </a:r>
          </a:p>
          <a:p>
            <a:r>
              <a:rPr lang="en-US" dirty="0" smtClean="0"/>
              <a:t>Leukocytes</a:t>
            </a:r>
          </a:p>
          <a:p>
            <a:endParaRPr lang="en-US" dirty="0"/>
          </a:p>
        </p:txBody>
      </p:sp>
      <p:pic>
        <p:nvPicPr>
          <p:cNvPr id="4" name="Picture 3" descr="multistix-8sg-test-strips.jpg"/>
          <p:cNvPicPr>
            <a:picLocks noChangeAspect="1"/>
          </p:cNvPicPr>
          <p:nvPr/>
        </p:nvPicPr>
        <p:blipFill>
          <a:blip r:embed="rId2" cstate="print"/>
          <a:stretch>
            <a:fillRect/>
          </a:stretch>
        </p:blipFill>
        <p:spPr>
          <a:xfrm>
            <a:off x="4800600" y="1981200"/>
            <a:ext cx="2971800" cy="32766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Policy</a:t>
            </a:r>
            <a:endParaRPr lang="en-US" sz="3600" dirty="0"/>
          </a:p>
        </p:txBody>
      </p:sp>
      <p:sp>
        <p:nvSpPr>
          <p:cNvPr id="3" name="Content Placeholder 2"/>
          <p:cNvSpPr>
            <a:spLocks noGrp="1"/>
          </p:cNvSpPr>
          <p:nvPr>
            <p:ph sz="quarter" idx="1"/>
          </p:nvPr>
        </p:nvSpPr>
        <p:spPr/>
        <p:txBody>
          <a:bodyPr/>
          <a:lstStyle/>
          <a:p>
            <a:r>
              <a:rPr lang="en-US" sz="2800" dirty="0" smtClean="0"/>
              <a:t>Manual dipstick testing will be used for screening purposes only.</a:t>
            </a:r>
          </a:p>
          <a:p>
            <a:r>
              <a:rPr lang="en-US" sz="2800" dirty="0" smtClean="0"/>
              <a:t>Only trained nursing and medical staff will perform manual urine dipsticks.</a:t>
            </a:r>
          </a:p>
          <a:p>
            <a:r>
              <a:rPr lang="en-US" sz="2800" dirty="0" smtClean="0"/>
              <a:t>ER will perform the full 10 test analysis.</a:t>
            </a:r>
          </a:p>
          <a:p>
            <a:r>
              <a:rPr lang="en-US" sz="2800" dirty="0" smtClean="0"/>
              <a:t>OPD and Short Stay/OB will perform screening only on glucose, protein, </a:t>
            </a:r>
            <a:r>
              <a:rPr lang="en-US" sz="2800" dirty="0" err="1" smtClean="0"/>
              <a:t>ketones</a:t>
            </a:r>
            <a:r>
              <a:rPr lang="en-US" sz="2800" dirty="0" smtClean="0"/>
              <a:t>, nitrites, and leukocyte esterase.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Specimen collection</a:t>
            </a:r>
            <a:endParaRPr lang="en-US" sz="3600" dirty="0"/>
          </a:p>
        </p:txBody>
      </p:sp>
      <p:sp>
        <p:nvSpPr>
          <p:cNvPr id="3" name="Content Placeholder 2"/>
          <p:cNvSpPr>
            <a:spLocks noGrp="1"/>
          </p:cNvSpPr>
          <p:nvPr>
            <p:ph sz="quarter" idx="1"/>
          </p:nvPr>
        </p:nvSpPr>
        <p:spPr/>
        <p:txBody>
          <a:bodyPr/>
          <a:lstStyle/>
          <a:p>
            <a:r>
              <a:rPr lang="en-US" dirty="0" smtClean="0"/>
              <a:t>The </a:t>
            </a:r>
            <a:r>
              <a:rPr lang="en-US" b="1" dirty="0" smtClean="0"/>
              <a:t>specimen collection of choice for analysis is a clean catch collection of the first morning urine specimen.</a:t>
            </a:r>
          </a:p>
          <a:p>
            <a:r>
              <a:rPr lang="en-US" dirty="0" smtClean="0"/>
              <a:t>Random, supra-pubic, catheterized, and midstream specimens are also acceptable for testing.</a:t>
            </a:r>
          </a:p>
          <a:p>
            <a:r>
              <a:rPr lang="en-US" dirty="0" smtClean="0"/>
              <a:t>Urine </a:t>
            </a:r>
            <a:r>
              <a:rPr lang="en-US" b="1" u="sng" dirty="0" smtClean="0"/>
              <a:t>must be</a:t>
            </a:r>
            <a:r>
              <a:rPr lang="en-US" dirty="0" smtClean="0"/>
              <a:t> collected in a </a:t>
            </a:r>
            <a:r>
              <a:rPr lang="en-US" b="1" dirty="0" smtClean="0"/>
              <a:t>clean screw cap container.</a:t>
            </a:r>
          </a:p>
          <a:p>
            <a:r>
              <a:rPr lang="en-US" b="1" u="sng" dirty="0" smtClean="0"/>
              <a:t>SPECIMEN PRESERVATION:</a:t>
            </a:r>
            <a:r>
              <a:rPr lang="en-US" b="1" dirty="0" smtClean="0"/>
              <a:t>  </a:t>
            </a:r>
            <a:r>
              <a:rPr lang="en-US" dirty="0" smtClean="0"/>
              <a:t>If the specimen </a:t>
            </a:r>
            <a:r>
              <a:rPr lang="en-US" b="1" dirty="0" smtClean="0"/>
              <a:t>cannot</a:t>
            </a:r>
            <a:r>
              <a:rPr lang="en-US" dirty="0" smtClean="0"/>
              <a:t> be tested </a:t>
            </a:r>
            <a:r>
              <a:rPr lang="en-US" b="1" dirty="0" smtClean="0"/>
              <a:t>within one hour after collection</a:t>
            </a:r>
            <a:r>
              <a:rPr lang="en-US" dirty="0" smtClean="0"/>
              <a:t>, it </a:t>
            </a:r>
            <a:r>
              <a:rPr lang="en-US" u="sng" dirty="0" smtClean="0"/>
              <a:t>may be refrigerated for up to 24 hours after collection.</a:t>
            </a:r>
            <a:endParaRPr lang="en-US" u="sng" dirty="0"/>
          </a:p>
        </p:txBody>
      </p:sp>
      <p:pic>
        <p:nvPicPr>
          <p:cNvPr id="4" name="Picture 3" descr="Amsino-4-oz-Specimen-Container-with-Screw-on-Lid-and-Label---250.jpg"/>
          <p:cNvPicPr>
            <a:picLocks noChangeAspect="1"/>
          </p:cNvPicPr>
          <p:nvPr/>
        </p:nvPicPr>
        <p:blipFill>
          <a:blip r:embed="rId2" cstate="print"/>
          <a:srcRect l="6400" t="12800" r="10400" b="20000"/>
          <a:stretch>
            <a:fillRect/>
          </a:stretch>
        </p:blipFill>
        <p:spPr>
          <a:xfrm>
            <a:off x="6705600" y="152400"/>
            <a:ext cx="1981200" cy="1600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Handling of reagent strips</a:t>
            </a:r>
            <a:endParaRPr lang="en-US" dirty="0"/>
          </a:p>
        </p:txBody>
      </p:sp>
      <p:sp>
        <p:nvSpPr>
          <p:cNvPr id="3" name="Content Placeholder 2"/>
          <p:cNvSpPr>
            <a:spLocks noGrp="1"/>
          </p:cNvSpPr>
          <p:nvPr>
            <p:ph sz="quarter" idx="1"/>
          </p:nvPr>
        </p:nvSpPr>
        <p:spPr/>
        <p:txBody>
          <a:bodyPr/>
          <a:lstStyle/>
          <a:p>
            <a:r>
              <a:rPr lang="en-US" dirty="0" smtClean="0"/>
              <a:t>All unused strips must remain in the original bottle.</a:t>
            </a:r>
          </a:p>
          <a:p>
            <a:r>
              <a:rPr lang="en-US" dirty="0" smtClean="0"/>
              <a:t>Do </a:t>
            </a:r>
            <a:r>
              <a:rPr lang="en-US" b="1" dirty="0" smtClean="0"/>
              <a:t>not</a:t>
            </a:r>
            <a:r>
              <a:rPr lang="en-US" dirty="0" smtClean="0"/>
              <a:t> remove desiccant from the bottle.</a:t>
            </a:r>
          </a:p>
          <a:p>
            <a:r>
              <a:rPr lang="en-US" b="1" dirty="0" smtClean="0"/>
              <a:t>Do not remove strip from bottle until immediately before it is to be used for testing. Replace cap immediately and tightly after removing reagent strip.</a:t>
            </a:r>
          </a:p>
          <a:p>
            <a:r>
              <a:rPr lang="en-US" dirty="0" smtClean="0"/>
              <a:t>Do </a:t>
            </a:r>
            <a:r>
              <a:rPr lang="en-US" b="1" dirty="0" smtClean="0"/>
              <a:t>not</a:t>
            </a:r>
            <a:r>
              <a:rPr lang="en-US" dirty="0" smtClean="0"/>
              <a:t> touch test areas of the reagent strip.</a:t>
            </a:r>
          </a:p>
          <a:p>
            <a:r>
              <a:rPr lang="en-US" dirty="0" smtClean="0"/>
              <a:t>Work areas and specimen containers should be free of detergents and contaminating substances.</a:t>
            </a:r>
          </a:p>
          <a:p>
            <a:r>
              <a:rPr lang="en-US" dirty="0" smtClean="0"/>
              <a:t>Test strips must be stored at room temperature</a:t>
            </a:r>
            <a:r>
              <a:rPr lang="en-US" b="1" dirty="0" smtClean="0"/>
              <a:t> </a:t>
            </a:r>
            <a:r>
              <a:rPr lang="en-US" dirty="0" smtClean="0"/>
              <a:t>(15-30˚C).</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67600" cy="1036638"/>
          </a:xfrm>
        </p:spPr>
        <p:txBody>
          <a:bodyPr>
            <a:normAutofit/>
          </a:bodyPr>
          <a:lstStyle/>
          <a:p>
            <a:pPr algn="ctr"/>
            <a:r>
              <a:rPr lang="en-US" sz="4000" dirty="0" smtClean="0"/>
              <a:t>Procedure</a:t>
            </a:r>
            <a:endParaRPr lang="en-US" sz="3200" dirty="0"/>
          </a:p>
        </p:txBody>
      </p:sp>
      <p:sp>
        <p:nvSpPr>
          <p:cNvPr id="3" name="Content Placeholder 2"/>
          <p:cNvSpPr>
            <a:spLocks noGrp="1"/>
          </p:cNvSpPr>
          <p:nvPr>
            <p:ph sz="quarter" idx="1"/>
          </p:nvPr>
        </p:nvSpPr>
        <p:spPr/>
        <p:txBody>
          <a:bodyPr>
            <a:normAutofit/>
          </a:bodyPr>
          <a:lstStyle/>
          <a:p>
            <a:pPr algn="ctr">
              <a:buNone/>
            </a:pPr>
            <a:r>
              <a:rPr lang="en-US" sz="2000" u="sng" dirty="0" smtClean="0"/>
              <a:t>(Must be followed exactly to achieve reliable test results)</a:t>
            </a:r>
          </a:p>
          <a:p>
            <a:pPr marL="457200" indent="-457200">
              <a:buFont typeface="+mj-lt"/>
              <a:buAutoNum type="arabicPeriod"/>
            </a:pPr>
            <a:r>
              <a:rPr lang="en-US" sz="2000" dirty="0" smtClean="0"/>
              <a:t>Mix urine sample well before testing.</a:t>
            </a:r>
          </a:p>
          <a:p>
            <a:pPr marL="457200" indent="-457200">
              <a:buFont typeface="+mj-lt"/>
              <a:buAutoNum type="arabicPeriod"/>
            </a:pPr>
            <a:r>
              <a:rPr lang="en-US" sz="2000" dirty="0" smtClean="0"/>
              <a:t>Remove one strip from the </a:t>
            </a:r>
            <a:r>
              <a:rPr lang="en-US" sz="2000" dirty="0" err="1" smtClean="0"/>
              <a:t>Multistix</a:t>
            </a:r>
            <a:r>
              <a:rPr lang="en-US" sz="2000" dirty="0" smtClean="0"/>
              <a:t> 10 SG bottle and recap immediately.</a:t>
            </a:r>
          </a:p>
          <a:p>
            <a:pPr marL="457200" indent="-457200">
              <a:buFont typeface="+mj-lt"/>
              <a:buAutoNum type="arabicPeriod"/>
            </a:pPr>
            <a:r>
              <a:rPr lang="en-US" sz="2000" dirty="0" smtClean="0"/>
              <a:t>Completely immerse strip in fresh urine and remove the strip immediately to avoid dissolving out reagent.</a:t>
            </a:r>
          </a:p>
          <a:p>
            <a:pPr marL="457200" indent="-457200">
              <a:buFont typeface="+mj-lt"/>
              <a:buAutoNum type="arabicPeriod"/>
            </a:pPr>
            <a:r>
              <a:rPr lang="en-US" sz="2000" dirty="0" smtClean="0"/>
              <a:t>While removing,  run the strip edge against the rim of the urine container to remove excess urine.</a:t>
            </a:r>
          </a:p>
          <a:p>
            <a:pPr marL="457200" indent="-457200">
              <a:buFont typeface="+mj-lt"/>
              <a:buAutoNum type="arabicPeriod"/>
            </a:pPr>
            <a:r>
              <a:rPr lang="en-US" sz="2000" dirty="0" smtClean="0"/>
              <a:t>Hold the strip in horizontal position to prevent possible mixing of chemicals from adjacent reagent areas.</a:t>
            </a:r>
          </a:p>
          <a:p>
            <a:pPr marL="457200" indent="-457200">
              <a:buFont typeface="+mj-lt"/>
              <a:buAutoNum type="arabicPeriod"/>
            </a:pPr>
            <a:r>
              <a:rPr lang="en-US" sz="2000" dirty="0" smtClean="0"/>
              <a:t> Visually read test results carefully at the time specified,  in a good light (such as fluorescent lighting) and with the test area hold near to the appropriate Color Chart on the bottle label.</a:t>
            </a:r>
          </a:p>
          <a:p>
            <a:pPr>
              <a:buNone/>
            </a:pPr>
            <a:endParaRPr lang="en-US" sz="2000" u="sng" dirty="0"/>
          </a:p>
        </p:txBody>
      </p:sp>
      <p:pic>
        <p:nvPicPr>
          <p:cNvPr id="4" name="Picture 3" descr="Multistix-Results-Reading.jpg"/>
          <p:cNvPicPr>
            <a:picLocks noChangeAspect="1"/>
          </p:cNvPicPr>
          <p:nvPr/>
        </p:nvPicPr>
        <p:blipFill>
          <a:blip r:embed="rId2" cstate="print"/>
          <a:srcRect l="13319" t="1331" r="29040" b="1331"/>
          <a:stretch>
            <a:fillRect/>
          </a:stretch>
        </p:blipFill>
        <p:spPr>
          <a:xfrm>
            <a:off x="457200" y="152400"/>
            <a:ext cx="1945106" cy="128016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5" name="Picture 4" descr="imagesCAB1V10L.jpg"/>
          <p:cNvPicPr>
            <a:picLocks noChangeAspect="1"/>
          </p:cNvPicPr>
          <p:nvPr/>
        </p:nvPicPr>
        <p:blipFill>
          <a:blip r:embed="rId3" cstate="print"/>
          <a:stretch>
            <a:fillRect/>
          </a:stretch>
        </p:blipFill>
        <p:spPr>
          <a:xfrm>
            <a:off x="6400800" y="152400"/>
            <a:ext cx="1923737" cy="128016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u="sng" dirty="0" smtClean="0"/>
              <a:t>PROPER READ TIME IS CRITICAL FOR OPTIMAL RESULTS:</a:t>
            </a:r>
            <a:endParaRPr lang="en-US" sz="2400" u="sng" dirty="0"/>
          </a:p>
        </p:txBody>
      </p:sp>
      <p:sp>
        <p:nvSpPr>
          <p:cNvPr id="3" name="Content Placeholder 2"/>
          <p:cNvSpPr>
            <a:spLocks noGrp="1"/>
          </p:cNvSpPr>
          <p:nvPr>
            <p:ph sz="quarter" idx="1"/>
          </p:nvPr>
        </p:nvSpPr>
        <p:spPr/>
        <p:txBody>
          <a:bodyPr>
            <a:normAutofit lnSpcReduction="10000"/>
          </a:bodyPr>
          <a:lstStyle/>
          <a:p>
            <a:pPr marL="457200" indent="-457200">
              <a:buFont typeface="+mj-lt"/>
              <a:buAutoNum type="alphaUcPeriod"/>
            </a:pPr>
            <a:r>
              <a:rPr lang="en-US" b="1" dirty="0" smtClean="0"/>
              <a:t>Glucose</a:t>
            </a:r>
            <a:r>
              <a:rPr lang="en-US" dirty="0" smtClean="0"/>
              <a:t> </a:t>
            </a:r>
            <a:r>
              <a:rPr lang="en-US" b="1" dirty="0" smtClean="0"/>
              <a:t>and </a:t>
            </a:r>
            <a:r>
              <a:rPr lang="en-US" b="1" dirty="0" err="1" smtClean="0"/>
              <a:t>Bilirubin</a:t>
            </a:r>
            <a:r>
              <a:rPr lang="en-US" dirty="0" smtClean="0"/>
              <a:t> test at </a:t>
            </a:r>
            <a:r>
              <a:rPr lang="en-US" b="1" dirty="0" smtClean="0"/>
              <a:t>30</a:t>
            </a:r>
            <a:r>
              <a:rPr lang="en-US" dirty="0" smtClean="0"/>
              <a:t> seconds after dipping.</a:t>
            </a:r>
          </a:p>
          <a:p>
            <a:pPr marL="457200" indent="-457200">
              <a:buFont typeface="+mj-lt"/>
              <a:buAutoNum type="alphaUcPeriod"/>
            </a:pPr>
            <a:r>
              <a:rPr lang="en-US" b="1" dirty="0" err="1" smtClean="0"/>
              <a:t>Ketone</a:t>
            </a:r>
            <a:r>
              <a:rPr lang="en-US" dirty="0" smtClean="0"/>
              <a:t> test at </a:t>
            </a:r>
            <a:r>
              <a:rPr lang="en-US" b="1" dirty="0" smtClean="0"/>
              <a:t>40</a:t>
            </a:r>
            <a:r>
              <a:rPr lang="en-US" dirty="0" smtClean="0"/>
              <a:t> seconds.</a:t>
            </a:r>
          </a:p>
          <a:p>
            <a:pPr marL="457200" indent="-457200">
              <a:buFont typeface="+mj-lt"/>
              <a:buAutoNum type="alphaUcPeriod"/>
            </a:pPr>
            <a:r>
              <a:rPr lang="en-US" b="1" dirty="0" smtClean="0"/>
              <a:t>Specific</a:t>
            </a:r>
            <a:r>
              <a:rPr lang="en-US" dirty="0" smtClean="0"/>
              <a:t> </a:t>
            </a:r>
            <a:r>
              <a:rPr lang="en-US" b="1" dirty="0" smtClean="0"/>
              <a:t>Gravity</a:t>
            </a:r>
            <a:r>
              <a:rPr lang="en-US" dirty="0" smtClean="0"/>
              <a:t> test at </a:t>
            </a:r>
            <a:r>
              <a:rPr lang="en-US" b="1" dirty="0" smtClean="0"/>
              <a:t>45</a:t>
            </a:r>
            <a:r>
              <a:rPr lang="en-US" dirty="0" smtClean="0"/>
              <a:t> seconds. </a:t>
            </a:r>
          </a:p>
          <a:p>
            <a:pPr marL="457200" indent="-457200">
              <a:buFont typeface="+mj-lt"/>
              <a:buAutoNum type="alphaUcPeriod"/>
            </a:pPr>
            <a:r>
              <a:rPr lang="en-US" b="1" dirty="0" smtClean="0"/>
              <a:t>pH</a:t>
            </a:r>
            <a:r>
              <a:rPr lang="en-US" dirty="0" smtClean="0"/>
              <a:t>, </a:t>
            </a:r>
            <a:r>
              <a:rPr lang="en-US" b="1" dirty="0" smtClean="0"/>
              <a:t>Protein. </a:t>
            </a:r>
            <a:r>
              <a:rPr lang="en-US" b="1" dirty="0" err="1" smtClean="0"/>
              <a:t>Urobilinogen</a:t>
            </a:r>
            <a:r>
              <a:rPr lang="en-US" b="1" dirty="0" smtClean="0"/>
              <a:t>, Blood, and Nitrite</a:t>
            </a:r>
            <a:r>
              <a:rPr lang="en-US" dirty="0" smtClean="0"/>
              <a:t> test at </a:t>
            </a:r>
            <a:r>
              <a:rPr lang="en-US" b="1" dirty="0" smtClean="0"/>
              <a:t>60</a:t>
            </a:r>
            <a:r>
              <a:rPr lang="en-US" dirty="0" smtClean="0"/>
              <a:t> seconds.</a:t>
            </a:r>
          </a:p>
          <a:p>
            <a:pPr marL="457200" indent="-457200">
              <a:buFont typeface="+mj-lt"/>
              <a:buAutoNum type="alphaUcPeriod"/>
            </a:pPr>
            <a:r>
              <a:rPr lang="en-US" b="1" dirty="0" smtClean="0"/>
              <a:t>Leukocytes</a:t>
            </a:r>
            <a:r>
              <a:rPr lang="en-US" dirty="0" smtClean="0"/>
              <a:t> test at </a:t>
            </a:r>
            <a:r>
              <a:rPr lang="en-US" b="1" dirty="0" smtClean="0"/>
              <a:t>2 minutes</a:t>
            </a:r>
            <a:r>
              <a:rPr lang="en-US" dirty="0" smtClean="0"/>
              <a:t>. </a:t>
            </a:r>
          </a:p>
          <a:p>
            <a:pPr marL="457200" indent="-457200">
              <a:buNone/>
            </a:pPr>
            <a:endParaRPr lang="en-US" sz="1600" b="1" u="sng" dirty="0" smtClean="0"/>
          </a:p>
          <a:p>
            <a:pPr marL="457200" indent="-457200">
              <a:buFont typeface="Courier New" pitchFamily="49" charset="0"/>
              <a:buChar char="o"/>
            </a:pPr>
            <a:r>
              <a:rPr lang="en-US" sz="1800" b="1" u="sng" dirty="0" smtClean="0"/>
              <a:t>Color change that occur after 2 minutes are of no diagnostic value.</a:t>
            </a:r>
          </a:p>
          <a:p>
            <a:pPr marL="457200" indent="-457200">
              <a:buFont typeface="Courier New" pitchFamily="49" charset="0"/>
              <a:buChar char="o"/>
            </a:pPr>
            <a:endParaRPr lang="en-US" sz="1800" b="1" u="sng" dirty="0" smtClean="0"/>
          </a:p>
          <a:p>
            <a:pPr marL="457200" indent="-457200">
              <a:buFont typeface="Courier New" pitchFamily="49" charset="0"/>
              <a:buChar char="o"/>
            </a:pPr>
            <a:r>
              <a:rPr lang="en-US" sz="1800" b="1" u="sng" dirty="0" smtClean="0"/>
              <a:t>Avoid laying the strip directly on the color chart, as this will result in the urine soiling the chart.</a:t>
            </a:r>
            <a:endParaRPr lang="en-US" sz="1800" b="1" u="sng" dirty="0"/>
          </a:p>
        </p:txBody>
      </p:sp>
      <p:pic>
        <p:nvPicPr>
          <p:cNvPr id="5" name="Picture 4" descr="043_pp09_21_388d.jpg"/>
          <p:cNvPicPr>
            <a:picLocks noChangeAspect="1"/>
          </p:cNvPicPr>
          <p:nvPr/>
        </p:nvPicPr>
        <p:blipFill>
          <a:blip r:embed="rId2" cstate="print"/>
          <a:stretch>
            <a:fillRect/>
          </a:stretch>
        </p:blipFill>
        <p:spPr>
          <a:xfrm>
            <a:off x="7162800" y="2209800"/>
            <a:ext cx="1525541" cy="204216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316</TotalTime>
  <Words>721</Words>
  <Application>Microsoft Office PowerPoint</Application>
  <PresentationFormat>On-screen Show (4:3)</PresentationFormat>
  <Paragraphs>70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Oriel</vt:lpstr>
      <vt:lpstr>MANUAL DIPSTICK URINALYSIS</vt:lpstr>
      <vt:lpstr>Manual Dipstick Urinalysis</vt:lpstr>
      <vt:lpstr>DESCRIPTION</vt:lpstr>
      <vt:lpstr> Reagent Strips for Urinalysis tests for:</vt:lpstr>
      <vt:lpstr>Policy</vt:lpstr>
      <vt:lpstr>Specimen collection</vt:lpstr>
      <vt:lpstr>Handling of reagent strips</vt:lpstr>
      <vt:lpstr>Procedure</vt:lpstr>
      <vt:lpstr>PROPER READ TIME IS CRITICAL FOR OPTIMAL RESULTS:</vt:lpstr>
      <vt:lpstr>DOCUMENTATION OF RESULTS:</vt:lpstr>
      <vt:lpstr>QUALITY CONTROL:</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MANUAL DIPSTICK URINALYSIS</dc:title>
  <dc:creator>donovan.berry</dc:creator>
  <cp:lastModifiedBy>donovan.berry</cp:lastModifiedBy>
  <cp:revision>33</cp:revision>
  <dcterms:created xsi:type="dcterms:W3CDTF">2012-09-24T16:30:54Z</dcterms:created>
  <dcterms:modified xsi:type="dcterms:W3CDTF">2013-04-15T20:44:06Z</dcterms:modified>
</cp:coreProperties>
</file>